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71" r:id="rId7"/>
    <p:sldId id="272" r:id="rId8"/>
    <p:sldId id="268" r:id="rId9"/>
    <p:sldId id="257" r:id="rId10"/>
    <p:sldId id="258" r:id="rId11"/>
    <p:sldId id="267" r:id="rId12"/>
    <p:sldId id="269" r:id="rId13"/>
    <p:sldId id="261" r:id="rId14"/>
    <p:sldId id="259" r:id="rId15"/>
    <p:sldId id="262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25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D8B9A-B2F5-4966-8801-EAF9570A405A}" type="datetimeFigureOut">
              <a:rPr lang="en-US" smtClean="0"/>
              <a:t>11/21/2014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0984-310C-4259-8A9B-0241D84321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Complex Case Discussion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13 </a:t>
            </a:r>
            <a:r>
              <a:rPr lang="en-US" dirty="0" err="1" smtClean="0"/>
              <a:t>yo</a:t>
            </a:r>
            <a:r>
              <a:rPr lang="en-US" dirty="0" smtClean="0"/>
              <a:t> female with 2 year history of left knee pain.  She had previous surgery by an outside physician for a large medial femoral </a:t>
            </a:r>
            <a:r>
              <a:rPr lang="en-US" dirty="0" err="1" smtClean="0"/>
              <a:t>condyle</a:t>
            </a:r>
            <a:r>
              <a:rPr lang="en-US" dirty="0" smtClean="0"/>
              <a:t> OCD lesion.  This failed attempted fixation and </a:t>
            </a:r>
            <a:r>
              <a:rPr lang="en-US" dirty="0" err="1" smtClean="0"/>
              <a:t>microfracture</a:t>
            </a:r>
            <a:r>
              <a:rPr lang="en-US" dirty="0" smtClean="0"/>
              <a:t> was done in October of 2012.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2012 initial films at CCMC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881" y="1600200"/>
            <a:ext cx="37532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MRI in March 2014</a:t>
            </a:r>
            <a:endParaRPr lang="en-US" dirty="0"/>
          </a:p>
        </p:txBody>
      </p:sp>
      <p:pic>
        <p:nvPicPr>
          <p:cNvPr id="5" name="Content Placeholder 4" descr="Copy of MA preop DI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057400"/>
            <a:ext cx="4038600" cy="4038600"/>
          </a:xfrm>
        </p:spPr>
      </p:pic>
      <p:pic>
        <p:nvPicPr>
          <p:cNvPr id="9" name="Content Placeholder 8" descr="Copy of MA preop DI00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057400"/>
            <a:ext cx="4038600" cy="4038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MRI in March 2014</a:t>
            </a:r>
            <a:endParaRPr lang="en-US" dirty="0"/>
          </a:p>
        </p:txBody>
      </p:sp>
      <p:pic>
        <p:nvPicPr>
          <p:cNvPr id="8" name="Content Placeholder 7" descr="Copy of MA preop DI0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12" name="Content Placeholder 11" descr="Copy of MA preop DI0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28800"/>
            <a:ext cx="4038600" cy="40386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Arthroscopy at CCMC</a:t>
            </a:r>
            <a:endParaRPr lang="en-US" dirty="0"/>
          </a:p>
        </p:txBody>
      </p:sp>
      <p:pic>
        <p:nvPicPr>
          <p:cNvPr id="6" name="Content Placeholder 5" descr="IMG003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7" name="Content Placeholder 6" descr="IMG007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Images of MFC lesion </a:t>
            </a:r>
            <a:br>
              <a:rPr lang="en-US" dirty="0" smtClean="0"/>
            </a:br>
            <a:r>
              <a:rPr lang="en-US" dirty="0" smtClean="0"/>
              <a:t>before and after socket drilling</a:t>
            </a:r>
            <a:endParaRPr lang="en-US" dirty="0"/>
          </a:p>
        </p:txBody>
      </p:sp>
      <p:pic>
        <p:nvPicPr>
          <p:cNvPr id="5" name="Content Placeholder 4" descr="IMG013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Content Placeholder 5" descr="IMG014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Images of 25 mm diameter MTF medial femoral </a:t>
            </a:r>
            <a:r>
              <a:rPr lang="en-US" dirty="0" err="1" smtClean="0"/>
              <a:t>condyle</a:t>
            </a:r>
            <a:r>
              <a:rPr lang="en-US" dirty="0" smtClean="0"/>
              <a:t> allograft</a:t>
            </a:r>
            <a:endParaRPr lang="en-US" dirty="0"/>
          </a:p>
        </p:txBody>
      </p:sp>
      <p:pic>
        <p:nvPicPr>
          <p:cNvPr id="5" name="Content Placeholder 4" descr="IMG016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Content Placeholder 5" descr="IMG017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8 weeks post operative films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37532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0762" y="1066800"/>
            <a:ext cx="37532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590799"/>
            <a:ext cx="3505200" cy="422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13 </a:t>
            </a:r>
            <a:r>
              <a:rPr lang="en-US" dirty="0" err="1" smtClean="0"/>
              <a:t>yo</a:t>
            </a:r>
            <a:r>
              <a:rPr lang="en-US" dirty="0" smtClean="0"/>
              <a:t> female presented to an outside community sports medicine physician initially in early 2012</a:t>
            </a:r>
          </a:p>
          <a:p>
            <a:r>
              <a:rPr lang="en-US" dirty="0" smtClean="0"/>
              <a:t>MRI done in April 2012</a:t>
            </a:r>
          </a:p>
          <a:p>
            <a:pPr lvl="1"/>
            <a:r>
              <a:rPr lang="en-US" dirty="0" smtClean="0"/>
              <a:t>Large medial femoral </a:t>
            </a:r>
            <a:r>
              <a:rPr lang="en-US" dirty="0" err="1" smtClean="0"/>
              <a:t>condyle</a:t>
            </a:r>
            <a:r>
              <a:rPr lang="en-US" dirty="0" smtClean="0"/>
              <a:t> OCD lesion</a:t>
            </a:r>
          </a:p>
          <a:p>
            <a:r>
              <a:rPr lang="en-US" dirty="0" smtClean="0"/>
              <a:t>Underwent arthroscopy by outside surgeon in October 2012</a:t>
            </a:r>
          </a:p>
          <a:p>
            <a:pPr lvl="1"/>
            <a:r>
              <a:rPr lang="en-US" dirty="0" smtClean="0"/>
              <a:t>Found to be unstable with multiple additional loose bodies</a:t>
            </a:r>
          </a:p>
          <a:p>
            <a:pPr lvl="1"/>
            <a:r>
              <a:rPr lang="en-US" dirty="0" smtClean="0"/>
              <a:t>Main fragment underwent attempted fixation with </a:t>
            </a:r>
            <a:r>
              <a:rPr lang="en-US" dirty="0" err="1" smtClean="0"/>
              <a:t>LactoNail</a:t>
            </a:r>
            <a:r>
              <a:rPr lang="en-US" dirty="0" smtClean="0"/>
              <a:t>.  Broken nail and fragmentation of the progeny fragment lead to removal and </a:t>
            </a:r>
            <a:r>
              <a:rPr lang="en-US" dirty="0" err="1" smtClean="0"/>
              <a:t>microfracture</a:t>
            </a:r>
            <a:r>
              <a:rPr lang="en-US" dirty="0" smtClean="0"/>
              <a:t> of the donor site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MRI</a:t>
            </a:r>
            <a:endParaRPr lang="en-US" dirty="0"/>
          </a:p>
        </p:txBody>
      </p:sp>
      <p:pic>
        <p:nvPicPr>
          <p:cNvPr id="7" name="Content Placeholder 6" descr="MA initial COR T1 MRI1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pic>
        <p:nvPicPr>
          <p:cNvPr id="11" name="Content Placeholder 10" descr="MA initial MRI sag pd3.bmp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12" name="Rectangle 11"/>
          <p:cNvSpPr/>
          <p:nvPr/>
        </p:nvSpPr>
        <p:spPr>
          <a:xfrm>
            <a:off x="3048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MRI</a:t>
            </a:r>
            <a:endParaRPr lang="en-US" dirty="0"/>
          </a:p>
        </p:txBody>
      </p:sp>
      <p:pic>
        <p:nvPicPr>
          <p:cNvPr id="5" name="Content Placeholder 4" descr="MA initial MRI COR PD FS FSE2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 descr="MA initial MRI COR PD FS FSE5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7" name="Rectangle 6"/>
          <p:cNvSpPr/>
          <p:nvPr/>
        </p:nvSpPr>
        <p:spPr>
          <a:xfrm>
            <a:off x="3048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MRI</a:t>
            </a:r>
            <a:endParaRPr lang="en-US" dirty="0"/>
          </a:p>
        </p:txBody>
      </p:sp>
      <p:pic>
        <p:nvPicPr>
          <p:cNvPr id="5" name="Content Placeholder 4" descr="MA initial MRI sag pd FS3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 descr="MA initial MRI sag pd FS2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7" name="Rectangle 6"/>
          <p:cNvSpPr/>
          <p:nvPr/>
        </p:nvSpPr>
        <p:spPr>
          <a:xfrm>
            <a:off x="3048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00" y="1905000"/>
            <a:ext cx="13716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Outside Facility Arthroscopy Images</a:t>
            </a:r>
            <a:endParaRPr lang="en-US" dirty="0"/>
          </a:p>
        </p:txBody>
      </p:sp>
      <p:pic>
        <p:nvPicPr>
          <p:cNvPr id="8" name="Content Placeholder 7" descr="image2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156075" y="1965325"/>
            <a:ext cx="5156200" cy="3867150"/>
          </a:xfrm>
        </p:spPr>
      </p:pic>
      <p:pic>
        <p:nvPicPr>
          <p:cNvPr id="7" name="Content Placeholder 6" descr="image3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3975" y="2003425"/>
            <a:ext cx="5054600" cy="3790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Outside Facility Arthroscopy Images</a:t>
            </a:r>
            <a:endParaRPr lang="en-US" dirty="0"/>
          </a:p>
        </p:txBody>
      </p:sp>
      <p:pic>
        <p:nvPicPr>
          <p:cNvPr id="5" name="Content Placeholder 4" descr="image5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04825" y="2257425"/>
            <a:ext cx="4038600" cy="3028950"/>
          </a:xfrm>
        </p:spPr>
      </p:pic>
      <p:pic>
        <p:nvPicPr>
          <p:cNvPr id="6" name="Content Placeholder 5" descr="image6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543175" y="2257425"/>
            <a:ext cx="4038600" cy="3028950"/>
          </a:xfrm>
        </p:spPr>
      </p:pic>
      <p:pic>
        <p:nvPicPr>
          <p:cNvPr id="7" name="Picture 6" descr="image7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62600" y="2286000"/>
            <a:ext cx="40386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She was referred to CCMC initially in October 2012 (immediate post operative from the outside physician)</a:t>
            </a:r>
          </a:p>
          <a:p>
            <a:r>
              <a:rPr lang="en-US" dirty="0" smtClean="0"/>
              <a:t>She was managed conservatively initially and recovered well after this first surgery with full motion and return to activities </a:t>
            </a:r>
          </a:p>
          <a:p>
            <a:endParaRPr lang="en-US" dirty="0" smtClean="0"/>
          </a:p>
          <a:p>
            <a:r>
              <a:rPr lang="en-US" dirty="0" smtClean="0"/>
              <a:t>She was lost to follow up for about 18 months but then returned with daily pain and swelling.  No mechanical symptoms at this time.  </a:t>
            </a:r>
          </a:p>
          <a:p>
            <a:r>
              <a:rPr lang="en-US" dirty="0" smtClean="0"/>
              <a:t>Repeat MRI done at that time. </a:t>
            </a:r>
          </a:p>
          <a:p>
            <a:endParaRPr lang="en-US" dirty="0" smtClean="0"/>
          </a:p>
          <a:p>
            <a:r>
              <a:rPr lang="en-US" dirty="0" smtClean="0"/>
              <a:t>Surgical options discussed.  Given the size of the lesion, an </a:t>
            </a:r>
            <a:r>
              <a:rPr lang="en-US" dirty="0" err="1" smtClean="0"/>
              <a:t>osteochondral</a:t>
            </a:r>
            <a:r>
              <a:rPr lang="en-US" dirty="0" smtClean="0"/>
              <a:t> allograft was obtain and placed in May 2014 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She did well postoperatively and was advanced to full </a:t>
            </a:r>
            <a:r>
              <a:rPr lang="en-US" dirty="0" err="1" smtClean="0"/>
              <a:t>weightbearing</a:t>
            </a:r>
            <a:r>
              <a:rPr lang="en-US" dirty="0" smtClean="0"/>
              <a:t> at 8 weeks postoperatively.  </a:t>
            </a:r>
          </a:p>
          <a:p>
            <a:r>
              <a:rPr lang="en-US" dirty="0" smtClean="0"/>
              <a:t>No pain or swelling was noted at most recent follow up.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2012 initial films at CCMC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02464"/>
            <a:ext cx="4038600" cy="33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2464"/>
            <a:ext cx="4038600" cy="33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295</Words>
  <Application>Microsoft Office PowerPoint</Application>
  <PresentationFormat>On-screen Show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ROCK Complex Case Discussion</vt:lpstr>
      <vt:lpstr>PowerPoint Presentation</vt:lpstr>
      <vt:lpstr>Initial MRI</vt:lpstr>
      <vt:lpstr>Initial MRI</vt:lpstr>
      <vt:lpstr>Initial MRI</vt:lpstr>
      <vt:lpstr>Outside Facility Arthroscopy Images</vt:lpstr>
      <vt:lpstr>Outside Facility Arthroscopy Images</vt:lpstr>
      <vt:lpstr>PowerPoint Presentation</vt:lpstr>
      <vt:lpstr>October 2012 initial films at CCMC</vt:lpstr>
      <vt:lpstr>October 2012 initial films at CCMC</vt:lpstr>
      <vt:lpstr>Follow up MRI in March 2014</vt:lpstr>
      <vt:lpstr>Follow up MRI in March 2014</vt:lpstr>
      <vt:lpstr>Repeat Arthroscopy at CCMC</vt:lpstr>
      <vt:lpstr>Open Images of MFC lesion  before and after socket drilling</vt:lpstr>
      <vt:lpstr>Final Images of 25 mm diameter MTF medial femoral condyle allograft</vt:lpstr>
      <vt:lpstr>8 weeks post operative films</vt:lpstr>
    </vt:vector>
  </TitlesOfParts>
  <Company>CCMC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Complex Case Discussion</dc:title>
  <dc:creator>CCMC</dc:creator>
  <cp:lastModifiedBy>user</cp:lastModifiedBy>
  <cp:revision>20</cp:revision>
  <dcterms:created xsi:type="dcterms:W3CDTF">2014-11-20T17:18:36Z</dcterms:created>
  <dcterms:modified xsi:type="dcterms:W3CDTF">2014-11-21T16:55:00Z</dcterms:modified>
</cp:coreProperties>
</file>