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7" r:id="rId3"/>
    <p:sldId id="258" r:id="rId4"/>
    <p:sldId id="259" r:id="rId5"/>
    <p:sldId id="263" r:id="rId6"/>
    <p:sldId id="266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31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8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2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257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6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7597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0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9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6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7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08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5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7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5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9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9D416-6798-4867-90C3-C4781447788B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093DC53-3970-4360-AD11-BD5A0B0A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ROCK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Case </a:t>
            </a:r>
            <a:r>
              <a:rPr lang="en-US" dirty="0"/>
              <a:t>of the Month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6647909" cy="1096899"/>
          </a:xfrm>
        </p:spPr>
        <p:txBody>
          <a:bodyPr/>
          <a:lstStyle/>
          <a:p>
            <a:r>
              <a:rPr lang="en-US" dirty="0" smtClean="0"/>
              <a:t>March </a:t>
            </a:r>
            <a:r>
              <a:rPr lang="en-US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904969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68583"/>
            <a:ext cx="8596668" cy="4372779"/>
          </a:xfrm>
        </p:spPr>
        <p:txBody>
          <a:bodyPr>
            <a:normAutofit/>
          </a:bodyPr>
          <a:lstStyle/>
          <a:p>
            <a:r>
              <a:rPr lang="en-US" dirty="0"/>
              <a:t>14 </a:t>
            </a:r>
            <a:r>
              <a:rPr lang="en-US" dirty="0" err="1"/>
              <a:t>yo</a:t>
            </a:r>
            <a:r>
              <a:rPr lang="en-US" dirty="0"/>
              <a:t> M</a:t>
            </a:r>
          </a:p>
          <a:p>
            <a:r>
              <a:rPr lang="en-US" dirty="0"/>
              <a:t>Initially presented with left knee pain when jumping, no known injury</a:t>
            </a:r>
          </a:p>
          <a:p>
            <a:r>
              <a:rPr lang="en-US" dirty="0"/>
              <a:t>Large left medial femoral condyle OCD lesion</a:t>
            </a:r>
          </a:p>
          <a:p>
            <a:r>
              <a:rPr lang="en-US" dirty="0"/>
              <a:t>Underwent knee arthroscopy, retroarticular drilling with BMAC </a:t>
            </a:r>
            <a:r>
              <a:rPr lang="en-US" dirty="0" smtClean="0"/>
              <a:t>in</a:t>
            </a:r>
            <a:r>
              <a:rPr lang="en-US" dirty="0" smtClean="0"/>
              <a:t> Aug 2016</a:t>
            </a:r>
            <a:endParaRPr lang="en-US" dirty="0"/>
          </a:p>
          <a:p>
            <a:r>
              <a:rPr lang="en-US" dirty="0"/>
              <a:t>4 months post-op has </a:t>
            </a:r>
            <a:r>
              <a:rPr lang="en-US" dirty="0" smtClean="0"/>
              <a:t>occasional </a:t>
            </a:r>
            <a:r>
              <a:rPr lang="en-US" dirty="0"/>
              <a:t>pain</a:t>
            </a:r>
          </a:p>
          <a:p>
            <a:r>
              <a:rPr lang="en-US" dirty="0"/>
              <a:t>Wears </a:t>
            </a:r>
            <a:r>
              <a:rPr lang="en-US" dirty="0" err="1" smtClean="0"/>
              <a:t>unloader</a:t>
            </a:r>
            <a:r>
              <a:rPr lang="en-US" dirty="0" smtClean="0"/>
              <a:t> </a:t>
            </a:r>
            <a:r>
              <a:rPr lang="en-US" dirty="0"/>
              <a:t>knee brace</a:t>
            </a:r>
            <a:endParaRPr lang="en-US" dirty="0"/>
          </a:p>
          <a:p>
            <a:r>
              <a:rPr lang="en-US" dirty="0" err="1"/>
              <a:t>PMHx</a:t>
            </a:r>
            <a:r>
              <a:rPr lang="en-US" dirty="0"/>
              <a:t>: </a:t>
            </a:r>
            <a:r>
              <a:rPr lang="en-US" dirty="0" smtClean="0"/>
              <a:t>Severe dilated </a:t>
            </a:r>
            <a:r>
              <a:rPr lang="en-US" dirty="0"/>
              <a:t>cardiomyopathy as </a:t>
            </a:r>
            <a:r>
              <a:rPr lang="en-US" dirty="0" smtClean="0"/>
              <a:t>an infant </a:t>
            </a:r>
            <a:r>
              <a:rPr lang="en-US" dirty="0"/>
              <a:t>and placed </a:t>
            </a:r>
            <a:r>
              <a:rPr lang="en-US" dirty="0" smtClean="0"/>
              <a:t>in hospice</a:t>
            </a:r>
            <a:r>
              <a:rPr lang="en-US" dirty="0"/>
              <a:t>.</a:t>
            </a:r>
            <a:r>
              <a:rPr lang="en-US" dirty="0" smtClean="0"/>
              <a:t> Survived and subsequently had a </a:t>
            </a:r>
            <a:r>
              <a:rPr lang="en-US" dirty="0"/>
              <a:t>pacemaker </a:t>
            </a:r>
            <a:r>
              <a:rPr lang="en-US" dirty="0" smtClean="0"/>
              <a:t>(not </a:t>
            </a:r>
            <a:r>
              <a:rPr lang="en-US" dirty="0"/>
              <a:t>MRI safe</a:t>
            </a:r>
            <a:r>
              <a:rPr lang="en-US" dirty="0" smtClean="0"/>
              <a:t>) </a:t>
            </a:r>
            <a:r>
              <a:rPr lang="en-US" dirty="0" smtClean="0"/>
              <a:t>which is still in place, but </a:t>
            </a:r>
            <a:r>
              <a:rPr lang="en-US" dirty="0"/>
              <a:t>non-</a:t>
            </a:r>
            <a:r>
              <a:rPr lang="en-US" dirty="0" smtClean="0"/>
              <a:t>functioning.  </a:t>
            </a:r>
            <a:r>
              <a:rPr lang="en-US" dirty="0" smtClean="0"/>
              <a:t>Family prefers not to have the pacer removed</a:t>
            </a:r>
            <a:endParaRPr lang="en-US" dirty="0" smtClean="0"/>
          </a:p>
          <a:p>
            <a:r>
              <a:rPr lang="en-US" dirty="0" smtClean="0"/>
              <a:t>Miracle survivor p</a:t>
            </a:r>
            <a:r>
              <a:rPr lang="en-US" dirty="0" smtClean="0"/>
              <a:t>lays lacrosse @ </a:t>
            </a:r>
            <a:r>
              <a:rPr lang="en-US" smtClean="0"/>
              <a:t>elite national </a:t>
            </a:r>
            <a:r>
              <a:rPr lang="en-US" smtClean="0"/>
              <a:t>high </a:t>
            </a:r>
            <a:r>
              <a:rPr lang="en-US" dirty="0" smtClean="0"/>
              <a:t>school </a:t>
            </a:r>
            <a:r>
              <a:rPr lang="en-US" dirty="0" smtClean="0"/>
              <a:t>level</a:t>
            </a:r>
          </a:p>
          <a:p>
            <a:r>
              <a:rPr lang="en-US" dirty="0" smtClean="0"/>
              <a:t>Now, clinically depressed </a:t>
            </a:r>
            <a:r>
              <a:rPr lang="en-US" dirty="0" smtClean="0"/>
              <a:t>due </a:t>
            </a:r>
            <a:r>
              <a:rPr lang="en-US" dirty="0"/>
              <a:t>to activity restrictions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921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healed incisions</a:t>
            </a:r>
          </a:p>
          <a:p>
            <a:r>
              <a:rPr lang="en-US" dirty="0"/>
              <a:t>No effusion</a:t>
            </a:r>
          </a:p>
          <a:p>
            <a:r>
              <a:rPr lang="en-US" dirty="0"/>
              <a:t>Full ROM</a:t>
            </a:r>
          </a:p>
          <a:p>
            <a:r>
              <a:rPr lang="en-US" dirty="0"/>
              <a:t>No tenderness </a:t>
            </a:r>
          </a:p>
          <a:p>
            <a:r>
              <a:rPr lang="en-US" dirty="0"/>
              <a:t>2.5cm LLD left &lt; right</a:t>
            </a:r>
          </a:p>
          <a:p>
            <a:r>
              <a:rPr lang="en-US" dirty="0"/>
              <a:t>Neutral alignment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342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</a:t>
            </a:r>
            <a:r>
              <a:rPr lang="en-US" dirty="0"/>
              <a:t>-</a:t>
            </a:r>
            <a:r>
              <a:rPr lang="en-US" dirty="0" smtClean="0"/>
              <a:t>op radiographs </a:t>
            </a:r>
            <a:r>
              <a:rPr lang="mr-IN" dirty="0" smtClean="0"/>
              <a:t>–</a:t>
            </a:r>
            <a:r>
              <a:rPr lang="en-US" dirty="0" smtClean="0"/>
              <a:t> Aug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8248" t="38748" r="37393" b="7691"/>
          <a:stretch/>
        </p:blipFill>
        <p:spPr bwMode="auto">
          <a:xfrm>
            <a:off x="1187826" y="1600201"/>
            <a:ext cx="3919432" cy="5068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36966" t="39126" r="39210" b="8832"/>
          <a:stretch/>
        </p:blipFill>
        <p:spPr bwMode="auto">
          <a:xfrm>
            <a:off x="6023692" y="1600201"/>
            <a:ext cx="4068162" cy="5068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1461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97003"/>
            <a:ext cx="8596668" cy="1320800"/>
          </a:xfrm>
        </p:spPr>
        <p:txBody>
          <a:bodyPr/>
          <a:lstStyle/>
          <a:p>
            <a:r>
              <a:rPr lang="en-US" dirty="0"/>
              <a:t>CT Pre-</a:t>
            </a:r>
            <a:r>
              <a:rPr lang="en-US" dirty="0" smtClean="0"/>
              <a:t>op </a:t>
            </a:r>
            <a:r>
              <a:rPr lang="mr-IN" dirty="0" smtClean="0"/>
              <a:t>–</a:t>
            </a:r>
            <a:r>
              <a:rPr lang="en-US" dirty="0" smtClean="0"/>
              <a:t> Aug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9744" t="38367" r="38355" b="8832"/>
          <a:stretch/>
        </p:blipFill>
        <p:spPr bwMode="auto">
          <a:xfrm>
            <a:off x="3262307" y="3924490"/>
            <a:ext cx="2647832" cy="2863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38675" t="39126" r="40705" b="11871"/>
          <a:stretch/>
        </p:blipFill>
        <p:spPr bwMode="auto">
          <a:xfrm>
            <a:off x="432006" y="981770"/>
            <a:ext cx="2500765" cy="2809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37820" t="39506" r="40919" b="7882"/>
          <a:stretch/>
        </p:blipFill>
        <p:spPr bwMode="auto">
          <a:xfrm>
            <a:off x="3262307" y="981769"/>
            <a:ext cx="2647832" cy="2809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/>
          <a:srcRect l="38248" t="40646" r="40598" b="8073"/>
          <a:stretch/>
        </p:blipFill>
        <p:spPr bwMode="auto">
          <a:xfrm>
            <a:off x="6217227" y="970618"/>
            <a:ext cx="2424965" cy="2809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6"/>
          <a:srcRect l="38141" t="38367" r="40812" b="7883"/>
          <a:stretch/>
        </p:blipFill>
        <p:spPr bwMode="auto">
          <a:xfrm>
            <a:off x="8904674" y="981769"/>
            <a:ext cx="2559455" cy="2809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/>
          <a:srcRect l="40491" t="38746" r="38141" b="9211"/>
          <a:stretch/>
        </p:blipFill>
        <p:spPr bwMode="auto">
          <a:xfrm>
            <a:off x="432005" y="3924490"/>
            <a:ext cx="2500765" cy="2863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8"/>
          <a:srcRect l="41239" t="38747" r="39424" b="10731"/>
          <a:stretch/>
        </p:blipFill>
        <p:spPr bwMode="auto">
          <a:xfrm>
            <a:off x="6217226" y="3946792"/>
            <a:ext cx="2424966" cy="2852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/>
          <a:srcRect l="41774" t="39507" r="38996" b="13580"/>
          <a:stretch/>
        </p:blipFill>
        <p:spPr bwMode="auto">
          <a:xfrm>
            <a:off x="8904673" y="3924490"/>
            <a:ext cx="2559455" cy="2863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6067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Intra-operative </a:t>
            </a:r>
            <a:r>
              <a:rPr lang="en-US" dirty="0" smtClean="0"/>
              <a:t>views </a:t>
            </a:r>
            <a:r>
              <a:rPr lang="mr-IN" dirty="0" smtClean="0"/>
              <a:t>–</a:t>
            </a:r>
            <a:r>
              <a:rPr lang="en-US" dirty="0" smtClean="0"/>
              <a:t> Aug 2016</a:t>
            </a:r>
            <a:br>
              <a:rPr lang="en-US" dirty="0" smtClean="0"/>
            </a:br>
            <a:r>
              <a:rPr lang="en-US" sz="2800" dirty="0" smtClean="0"/>
              <a:t>(unable to delineate OCD lesion)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046" y="2178684"/>
            <a:ext cx="4742117" cy="3754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902" y="2178683"/>
            <a:ext cx="4510578" cy="378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64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X-rays 4 months post-op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50534" t="38747" r="20406" b="8072"/>
          <a:stretch/>
        </p:blipFill>
        <p:spPr bwMode="auto">
          <a:xfrm>
            <a:off x="492491" y="1916906"/>
            <a:ext cx="3770588" cy="3881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42308" t="41785" r="36859" b="11871"/>
          <a:stretch/>
        </p:blipFill>
        <p:spPr bwMode="auto">
          <a:xfrm>
            <a:off x="4895656" y="1930400"/>
            <a:ext cx="3333944" cy="3867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43803" t="41596" r="43804" b="6933"/>
          <a:stretch/>
        </p:blipFill>
        <p:spPr bwMode="auto">
          <a:xfrm>
            <a:off x="9464841" y="120317"/>
            <a:ext cx="2727159" cy="6737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9321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08157"/>
            <a:ext cx="8596668" cy="1320800"/>
          </a:xfrm>
        </p:spPr>
        <p:txBody>
          <a:bodyPr/>
          <a:lstStyle/>
          <a:p>
            <a:r>
              <a:rPr lang="en-US" dirty="0"/>
              <a:t>CT scan 4 months post-op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8141" t="40834" r="38355" b="7123"/>
          <a:stretch/>
        </p:blipFill>
        <p:spPr bwMode="auto">
          <a:xfrm>
            <a:off x="3649239" y="993893"/>
            <a:ext cx="2425407" cy="2728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38248" t="38367" r="38568" b="8452"/>
          <a:stretch/>
        </p:blipFill>
        <p:spPr bwMode="auto">
          <a:xfrm>
            <a:off x="9274002" y="993893"/>
            <a:ext cx="2372562" cy="2728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36539" t="38177" r="38782" b="7502"/>
          <a:stretch/>
        </p:blipFill>
        <p:spPr bwMode="auto">
          <a:xfrm>
            <a:off x="2659555" y="3869472"/>
            <a:ext cx="2113172" cy="2865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/>
          <a:srcRect l="36111" t="38557" r="39316" b="7692"/>
          <a:stretch/>
        </p:blipFill>
        <p:spPr bwMode="auto">
          <a:xfrm>
            <a:off x="5001312" y="3869472"/>
            <a:ext cx="2079716" cy="2865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6"/>
          <a:srcRect l="37179" t="44635" r="37928" b="9021"/>
          <a:stretch/>
        </p:blipFill>
        <p:spPr bwMode="auto">
          <a:xfrm>
            <a:off x="853051" y="993893"/>
            <a:ext cx="2425407" cy="2728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/>
          <a:srcRect l="37607" t="39886" r="38675" b="9022"/>
          <a:stretch/>
        </p:blipFill>
        <p:spPr bwMode="auto">
          <a:xfrm>
            <a:off x="6477814" y="993893"/>
            <a:ext cx="2391954" cy="2728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8"/>
          <a:srcRect l="35897" t="39126" r="36966" b="8832"/>
          <a:stretch/>
        </p:blipFill>
        <p:spPr bwMode="auto">
          <a:xfrm>
            <a:off x="105920" y="3869472"/>
            <a:ext cx="2313896" cy="2865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9"/>
          <a:srcRect l="36325" t="40077" r="38889" b="11300"/>
          <a:stretch/>
        </p:blipFill>
        <p:spPr bwMode="auto">
          <a:xfrm>
            <a:off x="7320758" y="3869472"/>
            <a:ext cx="2085314" cy="2865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10"/>
          <a:srcRect l="36218" t="39317" r="37393" b="7881"/>
          <a:stretch/>
        </p:blipFill>
        <p:spPr bwMode="auto">
          <a:xfrm>
            <a:off x="9577484" y="3869472"/>
            <a:ext cx="2338493" cy="2865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08093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 @ 4 months post-op?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028" y="1427356"/>
            <a:ext cx="8277974" cy="5029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Observe</a:t>
            </a:r>
            <a:endParaRPr lang="en-US" dirty="0"/>
          </a:p>
          <a:p>
            <a:pPr lvl="1"/>
            <a:r>
              <a:rPr lang="en-US" dirty="0" smtClean="0"/>
              <a:t>Continue a</a:t>
            </a:r>
            <a:r>
              <a:rPr lang="en-US" dirty="0" smtClean="0"/>
              <a:t>ctivity recommendations &amp; </a:t>
            </a:r>
            <a:r>
              <a:rPr lang="en-US" dirty="0" err="1" smtClean="0"/>
              <a:t>unloader</a:t>
            </a:r>
            <a:r>
              <a:rPr lang="en-US" dirty="0" smtClean="0"/>
              <a:t> brace</a:t>
            </a:r>
            <a:endParaRPr lang="en-US" dirty="0"/>
          </a:p>
          <a:p>
            <a:pPr lvl="1"/>
            <a:r>
              <a:rPr lang="en-US" dirty="0"/>
              <a:t>Other non-op </a:t>
            </a:r>
            <a:r>
              <a:rPr lang="en-US" dirty="0" smtClean="0"/>
              <a:t>treatments?</a:t>
            </a:r>
            <a:endParaRPr lang="en-US" dirty="0"/>
          </a:p>
          <a:p>
            <a:r>
              <a:rPr lang="en-US" dirty="0"/>
              <a:t>Repeat Retroarticular drilling with/without BMAC</a:t>
            </a:r>
          </a:p>
          <a:p>
            <a:r>
              <a:rPr lang="en-US" dirty="0"/>
              <a:t>Trans-articular drilling</a:t>
            </a:r>
          </a:p>
          <a:p>
            <a:r>
              <a:rPr lang="en-US" dirty="0"/>
              <a:t>Arthroscopic screw fixation </a:t>
            </a:r>
          </a:p>
          <a:p>
            <a:pPr lvl="1"/>
            <a:r>
              <a:rPr lang="en-US" dirty="0"/>
              <a:t>Which fragments? How many screws? What sort?</a:t>
            </a:r>
          </a:p>
          <a:p>
            <a:r>
              <a:rPr lang="en-US" dirty="0" smtClean="0"/>
              <a:t>Bone </a:t>
            </a:r>
            <a:r>
              <a:rPr lang="en-US" dirty="0"/>
              <a:t>grafting</a:t>
            </a:r>
          </a:p>
          <a:p>
            <a:pPr lvl="1"/>
            <a:r>
              <a:rPr lang="en-US" dirty="0" smtClean="0"/>
              <a:t>Technique? Graft? </a:t>
            </a:r>
            <a:r>
              <a:rPr lang="en-US" dirty="0" smtClean="0"/>
              <a:t>Fixation?</a:t>
            </a:r>
            <a:endParaRPr lang="en-US" dirty="0"/>
          </a:p>
          <a:p>
            <a:r>
              <a:rPr lang="en-US" dirty="0" smtClean="0"/>
              <a:t>Realignment procedure</a:t>
            </a:r>
          </a:p>
          <a:p>
            <a:r>
              <a:rPr lang="en-US" dirty="0" smtClean="0"/>
              <a:t>Right LE epiphysiodesis</a:t>
            </a:r>
            <a:endParaRPr lang="en-US" dirty="0"/>
          </a:p>
          <a:p>
            <a:r>
              <a:rPr lang="en-US" dirty="0"/>
              <a:t>Vitamin </a:t>
            </a:r>
            <a:r>
              <a:rPr lang="en-US" dirty="0" smtClean="0"/>
              <a:t>D, hyperbaric </a:t>
            </a:r>
            <a:r>
              <a:rPr lang="en-US" dirty="0"/>
              <a:t>oxygen</a:t>
            </a:r>
            <a:r>
              <a:rPr lang="en-US" dirty="0" smtClean="0"/>
              <a:t>, </a:t>
            </a:r>
            <a:r>
              <a:rPr lang="en-US" dirty="0" smtClean="0"/>
              <a:t>trip to Lourdes</a:t>
            </a:r>
          </a:p>
          <a:p>
            <a:r>
              <a:rPr lang="en-US" dirty="0" smtClean="0"/>
              <a:t>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6256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</TotalTime>
  <Words>232</Words>
  <Application>Microsoft Macintosh PowerPoint</Application>
  <PresentationFormat>Custom</PresentationFormat>
  <Paragraphs>38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Facet</vt:lpstr>
      <vt:lpstr>ROCK Case of the Month</vt:lpstr>
      <vt:lpstr>History</vt:lpstr>
      <vt:lpstr>Physical Exam</vt:lpstr>
      <vt:lpstr>Pre-op radiographs – Aug 2016</vt:lpstr>
      <vt:lpstr>CT Pre-op – Aug 2016</vt:lpstr>
      <vt:lpstr>Intra-operative views – Aug 2016 (unable to delineate OCD lesion)</vt:lpstr>
      <vt:lpstr>X-rays 4 months post-op</vt:lpstr>
      <vt:lpstr>CT scan 4 months post-op</vt:lpstr>
      <vt:lpstr>Recommendations @ 4 months post-op?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</dc:title>
  <dc:creator>Kelsey Davidson</dc:creator>
  <cp:lastModifiedBy>Michael Busch</cp:lastModifiedBy>
  <cp:revision>25</cp:revision>
  <dcterms:created xsi:type="dcterms:W3CDTF">2017-01-09T17:29:49Z</dcterms:created>
  <dcterms:modified xsi:type="dcterms:W3CDTF">2017-03-26T14:41:58Z</dcterms:modified>
</cp:coreProperties>
</file>